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58" r:id="rId3"/>
    <p:sldId id="259" r:id="rId4"/>
    <p:sldId id="263" r:id="rId5"/>
    <p:sldId id="264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</p:sldIdLst>
  <p:sldSz cx="9906000" cy="6858000" type="A4"/>
  <p:notesSz cx="6797675" cy="9926638"/>
  <p:defaultTextStyle>
    <a:defPPr>
      <a:defRPr lang="ja-JP"/>
    </a:defPPr>
    <a:lvl1pPr marL="0" algn="l" defTabSz="804565" rtl="0" eaLnBrk="1" latinLnBrk="0" hangingPunct="1">
      <a:defRPr kumimoji="1" sz="1584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804565" rtl="0" eaLnBrk="1" latinLnBrk="0" hangingPunct="1">
      <a:defRPr kumimoji="1" sz="1584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804565" rtl="0" eaLnBrk="1" latinLnBrk="0" hangingPunct="1">
      <a:defRPr kumimoji="1" sz="1584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804565" rtl="0" eaLnBrk="1" latinLnBrk="0" hangingPunct="1">
      <a:defRPr kumimoji="1" sz="1584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804565" rtl="0" eaLnBrk="1" latinLnBrk="0" hangingPunct="1">
      <a:defRPr kumimoji="1" sz="1584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804565" rtl="0" eaLnBrk="1" latinLnBrk="0" hangingPunct="1">
      <a:defRPr kumimoji="1" sz="1584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804565" rtl="0" eaLnBrk="1" latinLnBrk="0" hangingPunct="1">
      <a:defRPr kumimoji="1" sz="1584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804565" rtl="0" eaLnBrk="1" latinLnBrk="0" hangingPunct="1">
      <a:defRPr kumimoji="1" sz="1584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804565" rtl="0" eaLnBrk="1" latinLnBrk="0" hangingPunct="1">
      <a:defRPr kumimoji="1"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1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1B57A43-CD3A-4C2C-AEF7-DDFD3A5980F9}" type="datetimeFigureOut">
              <a:rPr kumimoji="1" lang="ja-JP" altLang="en-US" smtClean="0"/>
              <a:t>2021/2/11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88" y="4777245"/>
            <a:ext cx="5439101" cy="390836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EAB5911-B8DB-48AC-99A3-78FF75EC72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49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6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80456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80456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80456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80456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80456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80456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80456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80456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2021/2/11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1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2021/2/11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78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2021/2/11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60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2021/2/11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35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2021/2/11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22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2021/2/11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29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2021/2/11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0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2021/2/11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50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99060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en-US" altLang="ja-JP" sz="16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Fiji GGP</a:t>
            </a:r>
            <a:r>
              <a:rPr kumimoji="1" lang="en-US" altLang="ja-JP" sz="1600" b="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Project Map 1990 – 2019</a:t>
            </a:r>
            <a:r>
              <a:rPr kumimoji="1" lang="ja-JP" altLang="en-US" sz="1600" b="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　</a:t>
            </a:r>
            <a:r>
              <a:rPr kumimoji="1" lang="en-US" altLang="ja-JP" sz="1600" b="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Embassy of Japan in Fiji</a:t>
            </a:r>
            <a:endParaRPr kumimoji="1" lang="ja-JP" altLang="en-US" sz="1600" b="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487680"/>
            <a:ext cx="99060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673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2021/2/11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10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235-37F2-4C2D-AA41-A290AB6B3A42}" type="datetimeFigureOut">
              <a:rPr kumimoji="1" lang="ja-JP" altLang="en-US" smtClean="0"/>
              <a:t>2021/2/11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97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11235-37F2-4C2D-AA41-A290AB6B3A42}" type="datetimeFigureOut">
              <a:rPr kumimoji="1" lang="ja-JP" altLang="en-US" smtClean="0"/>
              <a:t>2021/2/11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7B14-5BB0-4E6E-908C-537B2CCDB9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08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8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image" Target="../media/image1.JPG"/><Relationship Id="rId16" Type="http://schemas.microsoft.com/office/2007/relationships/hdphoto" Target="../media/hdphoto1.wdp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グループ化 53"/>
          <p:cNvGrpSpPr/>
          <p:nvPr/>
        </p:nvGrpSpPr>
        <p:grpSpPr>
          <a:xfrm>
            <a:off x="-193081" y="316305"/>
            <a:ext cx="6980669" cy="5095884"/>
            <a:chOff x="-220882" y="653658"/>
            <a:chExt cx="6980669" cy="5095884"/>
          </a:xfrm>
        </p:grpSpPr>
        <p:grpSp>
          <p:nvGrpSpPr>
            <p:cNvPr id="52" name="グループ化 51"/>
            <p:cNvGrpSpPr/>
            <p:nvPr/>
          </p:nvGrpSpPr>
          <p:grpSpPr>
            <a:xfrm>
              <a:off x="70318" y="963541"/>
              <a:ext cx="6689469" cy="4786001"/>
              <a:chOff x="1013172" y="692608"/>
              <a:chExt cx="6689469" cy="4786001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108" b="12549"/>
              <a:stretch/>
            </p:blipFill>
            <p:spPr>
              <a:xfrm>
                <a:off x="1076567" y="692608"/>
                <a:ext cx="6626074" cy="4786001"/>
              </a:xfrm>
              <a:prstGeom prst="rect">
                <a:avLst/>
              </a:prstGeom>
            </p:spPr>
          </p:pic>
          <p:sp>
            <p:nvSpPr>
              <p:cNvPr id="10" name="テキスト ボックス 9"/>
              <p:cNvSpPr txBox="1"/>
              <p:nvPr/>
            </p:nvSpPr>
            <p:spPr>
              <a:xfrm>
                <a:off x="3769154" y="3985478"/>
                <a:ext cx="4953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1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Suva</a:t>
                </a:r>
              </a:p>
              <a:p>
                <a:pPr algn="r"/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3259835" y="4045580"/>
                <a:ext cx="61112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Rewa</a:t>
                </a:r>
                <a:endParaRPr kumimoji="1" lang="en-US" altLang="ja-JP" sz="10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44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3851136" y="3629792"/>
                <a:ext cx="6888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1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Tailevu</a:t>
                </a:r>
                <a:endParaRPr kumimoji="1" lang="en-US" altLang="ja-JP" sz="10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250321" y="3426761"/>
                <a:ext cx="914829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NAITASIRI</a:t>
                </a:r>
                <a:r>
                  <a:rPr lang="en-US" altLang="ja-JP" sz="1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en-US" altLang="ja-JP" sz="1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NAMOSI, </a:t>
                </a:r>
              </a:p>
              <a:p>
                <a:r>
                  <a:rPr lang="en-US" altLang="ja-JP" sz="1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SERUA</a:t>
                </a:r>
              </a:p>
              <a:p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2636833" y="3429746"/>
                <a:ext cx="61112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</a:p>
              <a:p>
                <a:pPr algn="ctr"/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kumimoji="1" lang="ja-JP" altLang="en-US" sz="10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3178262" y="3020684"/>
                <a:ext cx="61112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kumimoji="1" lang="en-US" altLang="ja-JP" sz="1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  <a:p>
                <a:pPr algn="ctr"/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2432345" y="3908673"/>
                <a:ext cx="967592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NADROGA,</a:t>
                </a:r>
              </a:p>
              <a:p>
                <a:r>
                  <a:rPr lang="en-US" altLang="ja-JP" sz="1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NAVOSA</a:t>
                </a:r>
              </a:p>
              <a:p>
                <a:r>
                  <a:rPr kumimoji="1"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327148" y="1894510"/>
                <a:ext cx="73018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Macuata</a:t>
                </a:r>
                <a:endParaRPr kumimoji="1" lang="en-US" altLang="ja-JP" sz="10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endParaRPr kumimoji="1" lang="ja-JP" altLang="en-US" sz="10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3769154" y="2151720"/>
                <a:ext cx="61112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Bua</a:t>
                </a:r>
                <a:endParaRPr kumimoji="1" lang="en-US" altLang="ja-JP" sz="10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ja-JP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4692239" y="2169226"/>
                <a:ext cx="10366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Cakaudrove</a:t>
                </a:r>
                <a:endParaRPr kumimoji="1" lang="en-US" altLang="ja-JP" sz="10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5293197" y="1806902"/>
                <a:ext cx="10366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Rabi</a:t>
                </a:r>
              </a:p>
              <a:p>
                <a:pPr algn="ctr"/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5340787" y="2399132"/>
                <a:ext cx="10366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Taveuni</a:t>
                </a:r>
                <a:endParaRPr lang="en-US" altLang="ja-JP" sz="10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4328481" y="3274938"/>
                <a:ext cx="10366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Lomaiviti</a:t>
                </a:r>
                <a:endParaRPr lang="en-US" altLang="ja-JP" sz="10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  <a:endParaRPr kumimoji="1" lang="ja-JP" altLang="en-US" sz="10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5809180" y="3768229"/>
                <a:ext cx="10366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Lau</a:t>
                </a:r>
              </a:p>
              <a:p>
                <a:pPr algn="ctr"/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9" name="図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2725" y="760666"/>
                <a:ext cx="771525" cy="447675"/>
              </a:xfrm>
              <a:prstGeom prst="rect">
                <a:avLst/>
              </a:prstGeom>
            </p:spPr>
          </p:pic>
          <p:sp>
            <p:nvSpPr>
              <p:cNvPr id="46" name="テキスト ボックス 45"/>
              <p:cNvSpPr txBox="1"/>
              <p:nvPr/>
            </p:nvSpPr>
            <p:spPr>
              <a:xfrm>
                <a:off x="1013172" y="693509"/>
                <a:ext cx="77785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Rotuma</a:t>
                </a:r>
                <a:endParaRPr kumimoji="1" lang="en-US" altLang="ja-JP" sz="10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1927572" y="2399132"/>
                <a:ext cx="68780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Yasawa</a:t>
                </a:r>
                <a:endParaRPr kumimoji="1" lang="en-US" altLang="ja-JP" sz="10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ja-JP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kumimoji="1" lang="ja-JP" altLang="en-US" sz="12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3173122" y="4384512"/>
                <a:ext cx="61112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Beqa</a:t>
                </a:r>
                <a:endParaRPr kumimoji="1" lang="en-US" altLang="ja-JP" sz="10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ja-JP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3214270" y="5019374"/>
                <a:ext cx="81553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b="1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ja-JP" sz="1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adavu</a:t>
                </a:r>
                <a:endParaRPr kumimoji="1" lang="en-US" altLang="ja-JP" sz="10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ja-JP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円弧 44"/>
            <p:cNvSpPr/>
            <p:nvPr/>
          </p:nvSpPr>
          <p:spPr>
            <a:xfrm rot="4905237">
              <a:off x="-89437" y="522213"/>
              <a:ext cx="948690" cy="1211580"/>
            </a:xfrm>
            <a:prstGeom prst="arc">
              <a:avLst>
                <a:gd name="adj1" fmla="val 16038477"/>
                <a:gd name="adj2" fmla="val 1682926"/>
              </a:avLst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7078058" y="633946"/>
            <a:ext cx="2603030" cy="2775279"/>
            <a:chOff x="7074125" y="560131"/>
            <a:chExt cx="2603030" cy="2775279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7074125" y="2058137"/>
              <a:ext cx="2603030" cy="1277273"/>
            </a:xfrm>
            <a:prstGeom prst="rect">
              <a:avLst/>
            </a:prstGeom>
            <a:noFill/>
          </p:spPr>
          <p:txBody>
            <a:bodyPr wrap="square" numCol="1" spcCol="288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ja-JP" sz="28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387</a:t>
              </a:r>
              <a:r>
                <a:rPr lang="en-US" altLang="ja-JP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6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en-US" altLang="ja-JP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r>
                <a:rPr lang="en-US" altLang="ja-JP" sz="16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USD</a:t>
              </a:r>
              <a:r>
                <a:rPr lang="en-US" altLang="ja-JP" sz="24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28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26,866,630</a:t>
              </a:r>
              <a:r>
                <a:rPr lang="en-US" altLang="ja-JP" sz="16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6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approx. FJD </a:t>
              </a:r>
              <a:r>
                <a:rPr lang="en-US" altLang="ja-JP" sz="16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 million</a:t>
              </a:r>
              <a:endParaRPr lang="en-US" altLang="ja-JP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203" y="560131"/>
              <a:ext cx="2428875" cy="1219200"/>
            </a:xfrm>
            <a:prstGeom prst="rect">
              <a:avLst/>
            </a:prstGeom>
          </p:spPr>
        </p:pic>
      </p:grpSp>
      <p:pic>
        <p:nvPicPr>
          <p:cNvPr id="57" name="図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5" y="5612839"/>
            <a:ext cx="853440" cy="853440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466" y="5612839"/>
            <a:ext cx="853440" cy="853440"/>
          </a:xfrm>
          <a:prstGeom prst="rect">
            <a:avLst/>
          </a:prstGeom>
        </p:spPr>
      </p:pic>
      <p:grpSp>
        <p:nvGrpSpPr>
          <p:cNvPr id="70" name="グループ化 69"/>
          <p:cNvGrpSpPr/>
          <p:nvPr/>
        </p:nvGrpSpPr>
        <p:grpSpPr>
          <a:xfrm>
            <a:off x="4026337" y="5612839"/>
            <a:ext cx="916660" cy="864546"/>
            <a:chOff x="3607914" y="5557764"/>
            <a:chExt cx="916660" cy="864546"/>
          </a:xfrm>
        </p:grpSpPr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07914" y="5557764"/>
              <a:ext cx="487680" cy="487680"/>
            </a:xfrm>
            <a:prstGeom prst="rect">
              <a:avLst/>
            </a:prstGeom>
          </p:spPr>
        </p:pic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36894" y="5934630"/>
              <a:ext cx="487680" cy="487680"/>
            </a:xfrm>
            <a:prstGeom prst="rect">
              <a:avLst/>
            </a:prstGeom>
          </p:spPr>
        </p:pic>
      </p:grpSp>
      <p:pic>
        <p:nvPicPr>
          <p:cNvPr id="61" name="図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3428" y="5612839"/>
            <a:ext cx="853440" cy="853440"/>
          </a:xfrm>
          <a:prstGeom prst="rect">
            <a:avLst/>
          </a:prstGeom>
        </p:spPr>
      </p:pic>
      <p:grpSp>
        <p:nvGrpSpPr>
          <p:cNvPr id="71" name="グループ化 70"/>
          <p:cNvGrpSpPr/>
          <p:nvPr/>
        </p:nvGrpSpPr>
        <p:grpSpPr>
          <a:xfrm>
            <a:off x="7937299" y="5612839"/>
            <a:ext cx="979879" cy="975360"/>
            <a:chOff x="7671432" y="5557764"/>
            <a:chExt cx="979879" cy="975360"/>
          </a:xfrm>
        </p:grpSpPr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63631" y="6045444"/>
              <a:ext cx="487680" cy="487680"/>
            </a:xfrm>
            <a:prstGeom prst="rect">
              <a:avLst/>
            </a:prstGeom>
          </p:spPr>
        </p:pic>
        <p:pic>
          <p:nvPicPr>
            <p:cNvPr id="63" name="図 6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71432" y="5557764"/>
              <a:ext cx="487680" cy="487680"/>
            </a:xfrm>
            <a:prstGeom prst="rect">
              <a:avLst/>
            </a:prstGeom>
          </p:spPr>
        </p:pic>
      </p:grpSp>
      <p:sp>
        <p:nvSpPr>
          <p:cNvPr id="64" name="テキスト ボックス 63"/>
          <p:cNvSpPr txBox="1"/>
          <p:nvPr/>
        </p:nvSpPr>
        <p:spPr>
          <a:xfrm>
            <a:off x="972903" y="5777949"/>
            <a:ext cx="1301515" cy="523220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  <a:endParaRPr lang="en-US" altLang="ja-JP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-45443" y="6559720"/>
            <a:ext cx="1301515" cy="307777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1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US" altLang="ja-JP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876255" y="6553378"/>
            <a:ext cx="1301515" cy="307777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1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US" altLang="ja-JP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610689" y="6559720"/>
            <a:ext cx="2507049" cy="307777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1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Environment/Health</a:t>
            </a:r>
            <a:endParaRPr lang="en-US" altLang="ja-JP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567382" y="6561412"/>
            <a:ext cx="2507049" cy="307777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1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en-US" altLang="ja-JP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520926" y="6559720"/>
            <a:ext cx="2507049" cy="307777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1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Agriculture/Fishery</a:t>
            </a:r>
            <a:endParaRPr lang="en-US" altLang="ja-JP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746884" y="5777949"/>
            <a:ext cx="1301515" cy="523220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altLang="ja-JP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816223" y="5777949"/>
            <a:ext cx="1301515" cy="523220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altLang="ja-JP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751326" y="5777949"/>
            <a:ext cx="1301515" cy="523220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altLang="ja-JP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8686429" y="5777949"/>
            <a:ext cx="1301515" cy="523220"/>
          </a:xfrm>
          <a:prstGeom prst="rect">
            <a:avLst/>
          </a:prstGeom>
          <a:noFill/>
        </p:spPr>
        <p:txBody>
          <a:bodyPr wrap="square" numCol="1" spcCol="28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ja-JP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573116" y="763093"/>
            <a:ext cx="1089243" cy="1169551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893763" algn="r"/>
              </a:tabLst>
            </a:pPr>
            <a:r>
              <a:rPr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Central:	163</a:t>
            </a:r>
            <a:endParaRPr lang="en-US" altLang="ja-JP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893763" algn="r"/>
              </a:tabLst>
            </a:pPr>
            <a:r>
              <a:rPr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Western: 	116</a:t>
            </a:r>
            <a:endParaRPr lang="en-US" altLang="ja-JP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893763" algn="r"/>
              </a:tabLst>
            </a:pPr>
            <a:r>
              <a:rPr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Northern:	71</a:t>
            </a:r>
            <a:endParaRPr lang="en-US" altLang="ja-JP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893763" algn="r"/>
              </a:tabLst>
            </a:pPr>
            <a:r>
              <a:rPr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Eastern: 	35</a:t>
            </a:r>
            <a:endParaRPr lang="en-US" altLang="ja-JP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893763" algn="r"/>
              </a:tabLst>
            </a:pPr>
            <a:r>
              <a:rPr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Nationwide:	13</a:t>
            </a:r>
            <a:endParaRPr lang="en-US" altLang="ja-JP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タイトル 77"/>
          <p:cNvSpPr>
            <a:spLocks noGrp="1"/>
          </p:cNvSpPr>
          <p:nvPr>
            <p:ph type="title"/>
          </p:nvPr>
        </p:nvSpPr>
        <p:spPr>
          <a:xfrm>
            <a:off x="-10592" y="174330"/>
            <a:ext cx="5952097" cy="444453"/>
          </a:xfrm>
        </p:spPr>
        <p:txBody>
          <a:bodyPr>
            <a:normAutofit/>
          </a:bodyPr>
          <a:lstStyle/>
          <a:p>
            <a:r>
              <a:rPr kumimoji="1" lang="en-US" altLang="ja-JP" sz="1800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</a:t>
            </a:r>
            <a:r>
              <a:rPr lang="en-US" altLang="ja-JP" sz="1800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800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FIJI GGP PROJECT MAP 1990-2019</a:t>
            </a:r>
            <a:endParaRPr kumimoji="1" lang="ja-JP" altLang="en-US" sz="1800" dirty="0">
              <a:solidFill>
                <a:srgbClr val="00B0F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" y="162496"/>
            <a:ext cx="628358" cy="463241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30" y="3664428"/>
            <a:ext cx="898259" cy="1070528"/>
          </a:xfrm>
          <a:prstGeom prst="rect">
            <a:avLst/>
          </a:prstGeom>
        </p:spPr>
      </p:pic>
      <p:sp>
        <p:nvSpPr>
          <p:cNvPr id="88" name="正方形/長方形 87"/>
          <p:cNvSpPr/>
          <p:nvPr/>
        </p:nvSpPr>
        <p:spPr>
          <a:xfrm>
            <a:off x="133289" y="3007741"/>
            <a:ext cx="1839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Grant Assistance for Grass-roots Human Security Projects</a:t>
            </a:r>
            <a:endParaRPr lang="ja-JP" alt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9" name="図 8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8" y="4280040"/>
            <a:ext cx="1444752" cy="108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30" y="574580"/>
            <a:ext cx="1803498" cy="110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74" y="2327466"/>
            <a:ext cx="1444752" cy="108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88" y="4047164"/>
            <a:ext cx="1444752" cy="108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0" y="1249818"/>
            <a:ext cx="1622102" cy="108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4" name="テキスト ボックス 93"/>
          <p:cNvSpPr txBox="1"/>
          <p:nvPr/>
        </p:nvSpPr>
        <p:spPr>
          <a:xfrm>
            <a:off x="7997789" y="3701809"/>
            <a:ext cx="1882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2">
                    <a:lumMod val="50000"/>
                  </a:schemeClr>
                </a:solidFill>
              </a:rPr>
              <a:t>Bula! I’m Grass-Kitty. You can find our projects almost everywhere in Fiji!</a:t>
            </a:r>
            <a:endParaRPr kumimoji="1" lang="ja-JP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165135" y="5076026"/>
            <a:ext cx="242887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在フィジー日本国大使館</a:t>
            </a:r>
            <a:endParaRPr kumimoji="1" lang="en-US" altLang="ja-JP" sz="8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r"/>
            <a:r>
              <a:rPr lang="en-US" altLang="ja-JP" sz="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Embassy of Japan in the Republic of Fiji</a:t>
            </a:r>
            <a:endParaRPr kumimoji="1" lang="ja-JP" altLang="en-US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97" name="図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27" y="4102807"/>
            <a:ext cx="1444752" cy="108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/>
          <p:cNvSpPr txBox="1"/>
          <p:nvPr/>
        </p:nvSpPr>
        <p:spPr>
          <a:xfrm>
            <a:off x="3404534" y="5101107"/>
            <a:ext cx="3634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*The total number of projects in </a:t>
            </a:r>
            <a:r>
              <a:rPr lang="en-US" altLang="ja-JP" sz="8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each area does </a:t>
            </a:r>
            <a:r>
              <a:rPr lang="en-US" altLang="ja-JP" sz="8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match the total number of projects because some projects ware conducted in multiple regions.</a:t>
            </a:r>
          </a:p>
          <a:p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8705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3680" y="2295182"/>
            <a:ext cx="9611361" cy="4308872"/>
          </a:xfrm>
          <a:prstGeom prst="rect">
            <a:avLst/>
          </a:prstGeom>
          <a:noFill/>
        </p:spPr>
        <p:txBody>
          <a:bodyPr wrap="square" numCol="3" spcCol="288000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Vuniwai Rural Water Supply Project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Two-classroom Building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Nabua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Naweni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Upgrading Project (1996)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Vuanisaiki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Classroom Reconstruction Project (1997)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Nasavusavu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Bridge Construction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Navetau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Automotive Training Equipment for Montfort 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Technical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Institute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Construction of New Hostel at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Nawi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Catholic Primary School (2002)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Backhoe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Savusavu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Town Council (2005)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Provision of Ambulance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Savusavu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Hospital (2007)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for 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Kasavu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Garbage Truck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Savusavu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Town (2014)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Uluivalili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College</a:t>
            </a:r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（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2018</a:t>
            </a:r>
            <a:r>
              <a:rPr lang="ja-JP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） </a:t>
            </a:r>
            <a:endParaRPr lang="ja-JP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Emeri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Catholic School (2018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Classroom for Women's Vocational Training for Marist Training Centre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Niusawa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High School Teachers' Quarters Construction Project (1997)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Upgrading Project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Wairiki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Area (1998)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Project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Wainikeli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(2001)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Project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Taveuni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Central Indian School (2001)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Niusawa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Vuna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Taveuni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Central Indian School  (2010)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South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Taveuni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Navakawau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Catholic 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 (2014)</a:t>
            </a: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Lavena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(2017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Ambulance to Rabi Health Centre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Garbage Truck to Rabi Island Council (2006)</a:t>
            </a: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297132" y="1154209"/>
            <a:ext cx="3112818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spc="-300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CAKAUDROVE</a:t>
            </a: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 14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 Northern division 3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271" y="5768945"/>
            <a:ext cx="350908" cy="418206"/>
          </a:xfrm>
          <a:prstGeom prst="rect">
            <a:avLst/>
          </a:prstGeom>
        </p:spPr>
      </p:pic>
      <p:sp>
        <p:nvSpPr>
          <p:cNvPr id="18" name="Text Box 66"/>
          <p:cNvSpPr txBox="1">
            <a:spLocks noChangeArrowheads="1"/>
          </p:cNvSpPr>
          <p:nvPr/>
        </p:nvSpPr>
        <p:spPr bwMode="auto">
          <a:xfrm>
            <a:off x="3590290" y="1154209"/>
            <a:ext cx="3012440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TAVEUNI 11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 Northern division 4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sp>
        <p:nvSpPr>
          <p:cNvPr id="24" name="Text Box 66"/>
          <p:cNvSpPr txBox="1">
            <a:spLocks noChangeArrowheads="1"/>
          </p:cNvSpPr>
          <p:nvPr/>
        </p:nvSpPr>
        <p:spPr bwMode="auto">
          <a:xfrm>
            <a:off x="6778720" y="1154209"/>
            <a:ext cx="3012440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RABI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 Northern division 5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37" y="5075822"/>
            <a:ext cx="1444752" cy="1083564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6766345" y="4771722"/>
            <a:ext cx="2658370" cy="1426840"/>
            <a:chOff x="6766345" y="4771722"/>
            <a:chExt cx="2658370" cy="1426840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6766345" y="4771722"/>
              <a:ext cx="2658370" cy="1426840"/>
              <a:chOff x="3575470" y="561672"/>
              <a:chExt cx="2658370" cy="1426840"/>
            </a:xfrm>
          </p:grpSpPr>
          <p:grpSp>
            <p:nvGrpSpPr>
              <p:cNvPr id="22" name="グループ化 21"/>
              <p:cNvGrpSpPr/>
              <p:nvPr/>
            </p:nvGrpSpPr>
            <p:grpSpPr>
              <a:xfrm>
                <a:off x="3575470" y="561672"/>
                <a:ext cx="2658370" cy="1426840"/>
                <a:chOff x="3360240" y="610816"/>
                <a:chExt cx="2658370" cy="1426840"/>
              </a:xfrm>
            </p:grpSpPr>
            <p:pic>
              <p:nvPicPr>
                <p:cNvPr id="6148" name="Picture 4" descr="Black Vanua Levu OpenStreetMa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0240" y="610816"/>
                  <a:ext cx="2658370" cy="14268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383181" y="1588766"/>
                  <a:ext cx="584762" cy="1320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Taveuni</a:t>
                  </a: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463952" y="1016470"/>
                  <a:ext cx="450947" cy="182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Labasa</a:t>
                  </a: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42575" y="1456698"/>
                  <a:ext cx="584762" cy="1883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Savusavu</a:t>
                  </a:r>
                  <a:endParaRPr kumimoji="0" lang="en-US" altLang="ja-JP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ＭＳ Ｐゴシック" panose="020B0600070205080204" pitchFamily="50" charset="-128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801253" y="1632789"/>
                  <a:ext cx="641322" cy="106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Nabouwalu</a:t>
                  </a: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737121" y="1390664"/>
                  <a:ext cx="448926" cy="1540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Bua</a:t>
                  </a: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207423" y="1126528"/>
                  <a:ext cx="534435" cy="1577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Macuata</a:t>
                  </a: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677727" y="1302619"/>
                  <a:ext cx="648894" cy="2387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Cakaudrove</a:t>
                  </a: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425936" y="1038482"/>
                  <a:ext cx="363416" cy="1100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Rabi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" name="角丸四角形 8"/>
              <p:cNvSpPr/>
              <p:nvPr/>
            </p:nvSpPr>
            <p:spPr>
              <a:xfrm>
                <a:off x="5627066" y="997840"/>
                <a:ext cx="377516" cy="175990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角丸四角形 25"/>
            <p:cNvSpPr/>
            <p:nvPr/>
          </p:nvSpPr>
          <p:spPr>
            <a:xfrm>
              <a:off x="8832041" y="5793695"/>
              <a:ext cx="484408" cy="14672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8083832" y="5493590"/>
              <a:ext cx="648894" cy="14306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23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3680" y="2295182"/>
            <a:ext cx="9611361" cy="5539978"/>
          </a:xfrm>
          <a:prstGeom prst="rect">
            <a:avLst/>
          </a:prstGeom>
          <a:noFill/>
        </p:spPr>
        <p:txBody>
          <a:bodyPr wrap="square" numCol="3" spcCol="28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Koro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Improvement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Sanitary Environment in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Tuatua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(2003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Ovalau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Garbage Truck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Levuka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Town (1993)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Levuka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Vakaviti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Cable Stayed Bridge (1993)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 Bus for the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Levuka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Society's School for the Handicapped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Construction of Two-classrooms building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Delana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Methodist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Primary School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Hostel Upgrading for St. John's College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Sanitary Environment Improvement in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Levuka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Levuka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Public Primary School (2002)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Levuka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Society for Handicapped (2003)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Road and Seawall Improvement in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Levuka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Fire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Truck to NFA Levuka Station (2013)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Sanitary Environment Upgrading in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Levuka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 Bus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Levuka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Special School (2014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Levuka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Seawall (2015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Motoriki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15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Nasauvuki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Villages (2012) 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15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Savuna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Villages(2014)</a:t>
            </a: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Yanuca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17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Infrastructure in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Yanuca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Island(2001)</a:t>
            </a: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Nairai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Bridge Construction in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Tovulailai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Waitonga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School Upgrading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18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Gau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0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for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Narocake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0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Nawaikama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0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Sawaike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0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Construction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Nawaikama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Foot Crossing (2014)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0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Sustainable Agriculture in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Gau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(2014)</a:t>
            </a: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297132" y="1154209"/>
            <a:ext cx="3112818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LOMAIVITI 24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 Eastern division 1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00" y="3434999"/>
            <a:ext cx="350908" cy="418206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865508" y="737158"/>
            <a:ext cx="4668426" cy="3116047"/>
            <a:chOff x="4865508" y="737158"/>
            <a:chExt cx="4668426" cy="3116047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865508" y="737158"/>
              <a:ext cx="4668426" cy="3116047"/>
              <a:chOff x="3445859" y="2141843"/>
              <a:chExt cx="3729250" cy="2783328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5859" y="2141843"/>
                <a:ext cx="3729250" cy="2783328"/>
              </a:xfrm>
              <a:prstGeom prst="rect">
                <a:avLst/>
              </a:prstGeom>
            </p:spPr>
          </p:pic>
          <p:sp>
            <p:nvSpPr>
              <p:cNvPr id="5" name="テキスト ボックス 4"/>
              <p:cNvSpPr txBox="1"/>
              <p:nvPr/>
            </p:nvSpPr>
            <p:spPr>
              <a:xfrm>
                <a:off x="3907387" y="3337029"/>
                <a:ext cx="41710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b="1" dirty="0" err="1" smtClean="0"/>
                  <a:t>Yanuca</a:t>
                </a:r>
                <a:endParaRPr kumimoji="1" lang="ja-JP" altLang="en-US" sz="600" b="1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3666016" y="3337029"/>
                <a:ext cx="41870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500" b="1" dirty="0" err="1" smtClean="0"/>
                  <a:t>Motoriki</a:t>
                </a:r>
                <a:endParaRPr kumimoji="1" lang="ja-JP" altLang="en-US" sz="500" b="1" dirty="0"/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8700817" y="1943423"/>
              <a:ext cx="38183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b="1" dirty="0" err="1" smtClean="0"/>
                <a:t>Tuvua</a:t>
              </a:r>
              <a:endParaRPr kumimoji="1" lang="ja-JP" altLang="en-US" sz="600" b="1" dirty="0"/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20" y="1196392"/>
            <a:ext cx="812673" cy="108356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26" y="5411229"/>
            <a:ext cx="1444752" cy="10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3680" y="2295182"/>
            <a:ext cx="9611361" cy="4247317"/>
          </a:xfrm>
          <a:prstGeom prst="rect">
            <a:avLst/>
          </a:prstGeom>
          <a:noFill/>
        </p:spPr>
        <p:txBody>
          <a:bodyPr wrap="square" numCol="3" spcCol="288000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Improvement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Water supply for Communities Affected by AMI (2002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Yacata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Yacata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(2011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Tuvua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3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Tuvuca Village Water Supply Project (1995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Lakebe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4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Project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Secondary School (2002)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Lakeba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Rural Water Supply Project (1995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Moala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6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Educational Organizations Upgrading in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Naroi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Moala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Island (1998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Totoya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7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Project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School Footpath (2002)</a:t>
            </a: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297132" y="1154209"/>
            <a:ext cx="3112818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Lau 7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 Eastern division 2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050" y="5878848"/>
            <a:ext cx="350908" cy="418206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008783" y="3181007"/>
            <a:ext cx="4668426" cy="3116047"/>
            <a:chOff x="4865508" y="737158"/>
            <a:chExt cx="4668426" cy="3116047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865508" y="737158"/>
              <a:ext cx="4668426" cy="3116047"/>
              <a:chOff x="3445859" y="2141843"/>
              <a:chExt cx="3729250" cy="2783328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5859" y="2141843"/>
                <a:ext cx="3729250" cy="2783328"/>
              </a:xfrm>
              <a:prstGeom prst="rect">
                <a:avLst/>
              </a:prstGeom>
            </p:spPr>
          </p:pic>
          <p:sp>
            <p:nvSpPr>
              <p:cNvPr id="5" name="テキスト ボックス 4"/>
              <p:cNvSpPr txBox="1"/>
              <p:nvPr/>
            </p:nvSpPr>
            <p:spPr>
              <a:xfrm>
                <a:off x="3907387" y="3337029"/>
                <a:ext cx="41710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b="1" dirty="0" err="1" smtClean="0"/>
                  <a:t>Yanuca</a:t>
                </a:r>
                <a:endParaRPr kumimoji="1" lang="ja-JP" altLang="en-US" sz="600" b="1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3666016" y="3337029"/>
                <a:ext cx="41870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500" b="1" dirty="0" err="1" smtClean="0"/>
                  <a:t>Motoriki</a:t>
                </a:r>
                <a:endParaRPr kumimoji="1" lang="ja-JP" altLang="en-US" sz="500" b="1" dirty="0"/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8700817" y="1943423"/>
              <a:ext cx="38183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b="1" dirty="0" err="1" smtClean="0"/>
                <a:t>Tuvua</a:t>
              </a:r>
              <a:endParaRPr kumimoji="1" lang="ja-JP" altLang="en-US" sz="600" b="1" dirty="0"/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91" y="1609760"/>
            <a:ext cx="1444752" cy="108356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78" y="1609760"/>
            <a:ext cx="1444752" cy="10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3680" y="2295182"/>
            <a:ext cx="9611361" cy="4970591"/>
          </a:xfrm>
          <a:prstGeom prst="rect">
            <a:avLst/>
          </a:prstGeom>
          <a:noFill/>
        </p:spPr>
        <p:txBody>
          <a:bodyPr wrap="square" numCol="3" spcCol="288000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Rotuma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Hospital Upgrading Project (1998)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Rotuma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High School Upgrading Project (1998)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Ambulance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Rotuma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Hospital (2005)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Educational Organizations Upgrading in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Rotuma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island (2006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 Project for 1998 Fiji Careers Expo (1997)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Hearing &amp;Sight Testing Equipment Project Heaven (1998)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Teacher Training Program of Environmental Education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Fire Fighting Vehicle to National Fire Authority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for River Care Education (2002)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the Blood Donor Services Ambulances &amp; Radio Equipment to Red Cross Society (2002)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Increasing Awareness of AIDS/HIV (2002)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Increasing Awareness of HIV/AIDS in the SPG (2003)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Promotion of Pacific Program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Filariasis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Increasing Awareness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PacELF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Electoral Education Support (2014)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Ballot Boxes (2014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High Frequency Communications to National Disaster Management Office (2019)</a:t>
            </a: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No. of Projects: </a:t>
            </a: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387</a:t>
            </a:r>
            <a:endParaRPr lang="en-US" altLang="ja-JP" sz="9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Amount Granted: </a:t>
            </a: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US$26,866,630 (</a:t>
            </a: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approximately FJ$ </a:t>
            </a: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55million</a:t>
            </a: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Education Projects: </a:t>
            </a: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219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Water Projects: 32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of Environment/Health Projects: 90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Transportation/IT Projects: 36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Agriculture/Fishery Projects: </a:t>
            </a: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of Other Projects: </a:t>
            </a: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en-US" altLang="ja-JP" sz="9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Projects in Central Division: </a:t>
            </a: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163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of Projects in Western Division: </a:t>
            </a: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116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of Projects in Northern </a:t>
            </a: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Division:</a:t>
            </a:r>
            <a:r>
              <a:rPr lang="ja-JP" altLang="en-US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71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of Projects in Eastern Division: 35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9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Nationwide Projects: </a:t>
            </a: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  <a:endParaRPr lang="en-US" altLang="ja-JP" sz="9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ja-JP" sz="8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*The total number of projects in each division   does not match the total number of projects because some projects ware conducted in multiple regions.</a:t>
            </a: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297132" y="1154209"/>
            <a:ext cx="3112818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ROTUMA 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 Eastern division 3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35" y="6022237"/>
            <a:ext cx="350908" cy="418206"/>
          </a:xfrm>
          <a:prstGeom prst="rect">
            <a:avLst/>
          </a:prstGeom>
        </p:spPr>
      </p:pic>
      <p:pic>
        <p:nvPicPr>
          <p:cNvPr id="7170" name="Picture 2" descr="Rotuma Open Street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6" y="3314982"/>
            <a:ext cx="914985" cy="44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3409950" y="921830"/>
            <a:ext cx="3185819" cy="92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NATIONWIDE or REGIONAL 13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132" y="1041167"/>
            <a:ext cx="2742857" cy="876190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233680" y="5019472"/>
            <a:ext cx="1685962" cy="1351244"/>
            <a:chOff x="6143996" y="-261025"/>
            <a:chExt cx="2700337" cy="2327276"/>
          </a:xfrm>
        </p:grpSpPr>
        <p:pic>
          <p:nvPicPr>
            <p:cNvPr id="25" name="Picture 2" descr="Fiji OpenStreetMa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996" y="-261025"/>
              <a:ext cx="2700337" cy="2327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6143996" y="-261025"/>
              <a:ext cx="2089150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ＭＳ Ｐゴシック" panose="020B0600070205080204" pitchFamily="50" charset="-128"/>
                </a:rPr>
                <a:t>THE REPUBLIC OF FIJI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486896" y="1197888"/>
              <a:ext cx="395287" cy="179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600" b="0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ＭＳ Ｐゴシック" panose="020B0600070205080204" pitchFamily="50" charset="-128"/>
                </a:rPr>
                <a:t>Viti Levu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7855321" y="153313"/>
              <a:ext cx="503237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600" b="0" i="1" u="none" strike="noStrike" cap="none" normalizeH="0" baseline="0" dirty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ＭＳ Ｐゴシック" panose="020B0600070205080204" pitchFamily="50" charset="-128"/>
                </a:rPr>
                <a:t>Vanua </a:t>
              </a:r>
              <a:r>
                <a:rPr kumimoji="0" lang="en-US" altLang="ja-JP" sz="600" b="0" i="1" u="none" strike="noStrike" cap="none" normalizeH="0" baseline="0" dirty="0" err="1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ＭＳ Ｐゴシック" panose="020B0600070205080204" pitchFamily="50" charset="-128"/>
                </a:rPr>
                <a:t>Levu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7313983" y="801013"/>
              <a:ext cx="504825" cy="14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600" b="0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ＭＳ Ｐゴシック" panose="020B0600070205080204" pitchFamily="50" charset="-128"/>
                </a:rPr>
                <a:t>Lomaiviti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7998196" y="1234401"/>
              <a:ext cx="396875" cy="14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600" b="0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ＭＳ Ｐゴシック" panose="020B0600070205080204" pitchFamily="50" charset="-128"/>
                </a:rPr>
                <a:t>Lau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44" y="3712132"/>
            <a:ext cx="1444752" cy="10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Viti Levu-Kadavu-Yasaw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B4D0D1"/>
              </a:clrFrom>
              <a:clrTo>
                <a:srgbClr val="B4D0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4" b="31645"/>
          <a:stretch/>
        </p:blipFill>
        <p:spPr bwMode="auto">
          <a:xfrm>
            <a:off x="2834641" y="783988"/>
            <a:ext cx="1854199" cy="112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33680" y="2104682"/>
            <a:ext cx="9611361" cy="4680000"/>
          </a:xfrm>
          <a:prstGeom prst="rect">
            <a:avLst/>
          </a:prstGeom>
          <a:noFill/>
        </p:spPr>
        <p:txBody>
          <a:bodyPr wrap="square" numCol="3" spcCol="288000" rtlCol="0">
            <a:spAutoFit/>
          </a:bodyPr>
          <a:lstStyle/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Grass-roots Radio for Pacific Women (1990)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Suva Society for the Intellectually Handicapped “Mini-bus” (1991)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Replacement of Simultaneous Interpretation and Conference System (1991)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Transport for Fiji Society for the Blind (1992)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of Transport for the Fiji Crippled Children Society (1993)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Forum Secretariat, Provision of Computer Systems for Training (1993)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Forest Dept. MAFF, Project of Management Survey of Native Rainforest (1993)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of Audio Visual Resources for Primary &amp; Secondary Schools (1994)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Forum Secretariat, Project of Equipment for Conference Centre (1994)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of Transport for the Fiji Rehabilitation Council (1994)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of Transportation and Equipment for the Workshop on Environment (1994)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Fiji Red Cross Society, Project of Blood Donor Service Vehicles (1994)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Community Education &amp; Training Centre Upgrading Project (SPC) (1996)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St. Giles Psychiatric Hospital Vehicle Project (1997)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Women in Development/Home Economics Training and Equipment Upgrading Project (SPC) (1997)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Women's Action for Change - Community Theatre Vehicle &amp; Equip. Project (1997)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St. Giles Psychiatric Hospital Education and Training Centre Project (1997)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Establishment of a Computer Training Facility of Fiji Islands Media Association (FIMA) (1997)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Fiji School of Medicine, Project for Provision of Dental Training Equipment (1998)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Project for Hilton Special School (1998)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Suva City Library Upgrading Project (1998)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Maintenance &amp; Upgrading Project for Hostel at Fiji Blind School (1998)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for Fiji Vocational Council (1999)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Suva School for Intellectually Handicapped (2000)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Community Education Training Center of Pacific Community (2001)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Champagnat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Institute Classroom Construction Project (2001)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Communications Link to Marine Studies Complex Project (2001)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Training Center of St.</a:t>
            </a:r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John's Ambulance (2001)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 for Gospel School for the Deaf (2002)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Ambulance for St John Ambulance (2000, 2002)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Computers to Secondary Schools (2002)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Mead Road Community Hall Upgrading Project (2002)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Compactor Garbage Truck for Suva City (2003)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Fire Truck for NFA (2003)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Motorcycles to Fiji Police (2003)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Fiji Police Network System (2003)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Medical Equipment for CWM Hospital (2004)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Bus to Fiji School for the Blind (2004)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 Bus for The Handicapped Vocational &amp; Technical Training Centre (2005)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Second Hand Ambulances for Viti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Island (2006)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Suva Muslim College (2007)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Vatuwaqa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(2010)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Medical Equipment for National Rehabilitation Medicine Hospital (2010)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Blood Donation Bus for Fiji National Blood Service (2011)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the Compost Centre in Suva City (2012)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Home of Compassion Nursing Care Facility for Old and Disabled People (2013)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Homes of Hope Training Centre (2015)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Facilities for Children with Disabilities in Hilton Organization (2016)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School Bus to Gospel School for the Deaf (2017)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School Bus to Suva Special School (2017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4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 Saint Anne’s Primary School (2019)</a:t>
            </a: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297133" y="998565"/>
            <a:ext cx="3012440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SUVA 51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Central division 1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31" y="803493"/>
            <a:ext cx="1444752" cy="1083564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01" y="783988"/>
            <a:ext cx="1444752" cy="1083564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60" y="1528996"/>
            <a:ext cx="350908" cy="418206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4035772" y="1491749"/>
            <a:ext cx="502920" cy="2066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9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Viti Levu-Kadavu-Yasaw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B4D0D1"/>
              </a:clrFrom>
              <a:clrTo>
                <a:srgbClr val="B4D0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4" b="31645"/>
          <a:stretch/>
        </p:blipFill>
        <p:spPr bwMode="auto">
          <a:xfrm>
            <a:off x="2834641" y="783988"/>
            <a:ext cx="1854199" cy="112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33680" y="2308970"/>
            <a:ext cx="9612000" cy="3960000"/>
          </a:xfrm>
          <a:prstGeom prst="rect">
            <a:avLst/>
          </a:prstGeom>
          <a:noFill/>
        </p:spPr>
        <p:txBody>
          <a:bodyPr wrap="square" numCol="3" spcCol="288000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Motor vehicle for Rehabilitation(1992)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Pacific Agricultural Information System (1992)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Refuse Truck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Lami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Town Council (1996)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Science Laboratory Upgrading Project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Dilkusha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Methodist High School (1998)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Burebasaga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Jyoti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Assembly Kindergarten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Vutia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(2003)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Saraswati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Sanatan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Dharm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Chauhan Memorial School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Garbage Compactor Truck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Nausori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Town Council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Poultry Sheds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Naboro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Prisons (2005)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Vunimono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High School (2005)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Garbage Truck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Lami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Town Council (2006)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Nakasi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High School (2006)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Saraswati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Monoca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(2006)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Model Plant for TPAF (2006)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Makoi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Muslim Primary School (2007)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Nausori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High School (2007)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Nasinu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Sangam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(2007)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Nausori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(2007)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Ambulance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Nausori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Hospital (2007)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Nakaikogo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Sanatan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Dharm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(2008)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St John Bosco Primary School (2008)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Toga District School (2008)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Vuci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Methodist School (2008)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Tavuya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Bridge (2008)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Rambisessar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Chaudhary Memorial Primary School (2008)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Backhoe to Nasinu Town Council (2009)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Rishikul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 (2009)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Rishikul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Nadera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(2009)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Bishop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Kempthorne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Memorial School (2009)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Vunimono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Islamia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 (2011)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Renovation of St. Joseph the Worker Primary School (2011)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Dilkusha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Methodist High School (2012)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Empowerment of Single Mothers and Their Children (2012)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Improving Sanitary Environment in Nasinu (2013)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Garbage Truck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Nausori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Town Council (2015)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Nausori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Special School (2017)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Garbage Compactor Truck to Nasinu Town (2017)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Waidra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Muslim Primary School (2017)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Materials for Tilapia Seed Production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Naduruloulou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Research Station (2018)</a:t>
            </a:r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Construction of Foot Bridge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Visama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(2018)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Nasinu Gospel Primary School (2018)</a:t>
            </a: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297133" y="998565"/>
            <a:ext cx="3012440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REWA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Central division 2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29" y="803493"/>
            <a:ext cx="1445156" cy="1083564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33" y="783988"/>
            <a:ext cx="1803498" cy="1103069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60" y="1528996"/>
            <a:ext cx="350908" cy="418206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3712828" y="1417624"/>
            <a:ext cx="502920" cy="2066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77273" y="1403520"/>
            <a:ext cx="468313" cy="25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</a:rPr>
              <a:t>Rewa</a:t>
            </a:r>
            <a:endParaRPr kumimoji="0" lang="ja-JP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3680" y="2308970"/>
            <a:ext cx="9612000" cy="3960000"/>
          </a:xfrm>
          <a:prstGeom prst="rect">
            <a:avLst/>
          </a:prstGeom>
          <a:noFill/>
        </p:spPr>
        <p:txBody>
          <a:bodyPr wrap="square" numCol="3" spcCol="288000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Nakalawaca Suspension Bridge (1990)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Korovou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Bridge (1991)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Tailevu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North High School Electrification Project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Agricultural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Equipments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Christian Youth Development Association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Qoma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Island Water Supply Project (1996)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Nailagatabua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Power Generator Project (1997)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Krishna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Vadek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Rehabilitation Project (1997)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Saraswati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Furniture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Rokotuivatu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Wailotua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Cautata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Waidalice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Dist. School Water Supply (2001)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Project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Lawaki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(2002)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Ravuama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Vunivalu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(2003)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Waidra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Muslim Primary School(2007)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Lodoni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(2007)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Ramakrishna Mission School (2007)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Delainakaikai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(2009)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Lawaki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(2010)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Namena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Village (2011)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Improvement of Sanitation Environment in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Ucunivanua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(2012)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Lawaki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(2017)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Namena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(2017)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Vunibokoi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(2017)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Primary School (2018)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Upgradinig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Naivicula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(2019)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Improving Sanitation Environment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Nausori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</a:t>
            </a:r>
            <a:r>
              <a:rPr lang="ja-JP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　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Raviravi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altLang="ja-JP" sz="9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Rukua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District School (2000)</a:t>
            </a: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</a:t>
            </a:r>
            <a:r>
              <a:rPr lang="ja-JP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　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Infrastructure in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Dakuibeqa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(2000)</a:t>
            </a: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</a:t>
            </a:r>
            <a:r>
              <a:rPr lang="ja-JP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　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Supply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Nawaisomo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(2012)</a:t>
            </a: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297132" y="998565"/>
            <a:ext cx="3363339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TAILEVU 27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Central division 3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39" y="4823456"/>
            <a:ext cx="1444752" cy="1083564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36" y="4823456"/>
            <a:ext cx="1445191" cy="1083564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05" y="1482882"/>
            <a:ext cx="350908" cy="418206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3492693" y="764938"/>
            <a:ext cx="1854199" cy="1122574"/>
            <a:chOff x="2834641" y="764938"/>
            <a:chExt cx="1854199" cy="1122574"/>
          </a:xfrm>
        </p:grpSpPr>
        <p:pic>
          <p:nvPicPr>
            <p:cNvPr id="1033" name="Picture 9" descr="Viti Levu-Kadavu-Yasawa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B4D0D1"/>
                </a:clrFrom>
                <a:clrTo>
                  <a:srgbClr val="B4D0D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54" b="31645"/>
            <a:stretch/>
          </p:blipFill>
          <p:spPr bwMode="auto">
            <a:xfrm>
              <a:off x="2834641" y="764938"/>
              <a:ext cx="1854199" cy="11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6" name="グループ化 5"/>
            <p:cNvGrpSpPr/>
            <p:nvPr/>
          </p:nvGrpSpPr>
          <p:grpSpPr>
            <a:xfrm>
              <a:off x="4059768" y="1074311"/>
              <a:ext cx="250826" cy="524544"/>
              <a:chOff x="4059768" y="1074311"/>
              <a:chExt cx="250826" cy="524544"/>
            </a:xfrm>
          </p:grpSpPr>
          <p:sp>
            <p:nvSpPr>
              <p:cNvPr id="32" name="角丸四角形 31"/>
              <p:cNvSpPr/>
              <p:nvPr/>
            </p:nvSpPr>
            <p:spPr>
              <a:xfrm rot="3752644">
                <a:off x="3933720" y="1222432"/>
                <a:ext cx="502920" cy="206677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Text Box 2"/>
              <p:cNvSpPr txBox="1">
                <a:spLocks noChangeArrowheads="1"/>
              </p:cNvSpPr>
              <p:nvPr/>
            </p:nvSpPr>
            <p:spPr bwMode="auto">
              <a:xfrm rot="3683372">
                <a:off x="3939765" y="1228026"/>
                <a:ext cx="490832" cy="250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1" i="0" u="none" strike="noStrike" cap="none" normalizeH="0" baseline="0" dirty="0" err="1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Tailevu</a:t>
                </a:r>
                <a:endParaRPr kumimoji="0" lang="ja-JP" altLang="ja-JP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グループ化 4"/>
          <p:cNvGrpSpPr/>
          <p:nvPr/>
        </p:nvGrpSpPr>
        <p:grpSpPr>
          <a:xfrm>
            <a:off x="7285856" y="3973050"/>
            <a:ext cx="1854199" cy="1190862"/>
            <a:chOff x="7085352" y="3656933"/>
            <a:chExt cx="1854199" cy="1190862"/>
          </a:xfrm>
        </p:grpSpPr>
        <p:pic>
          <p:nvPicPr>
            <p:cNvPr id="10" name="Picture 9" descr="Viti Levu-Kadavu-Yasawa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B4D0D1"/>
                </a:clrFrom>
                <a:clrTo>
                  <a:srgbClr val="B4D0D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54" b="31645"/>
            <a:stretch/>
          </p:blipFill>
          <p:spPr bwMode="auto">
            <a:xfrm>
              <a:off x="7085352" y="3656933"/>
              <a:ext cx="1854199" cy="11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1" name="角丸四角形 10"/>
            <p:cNvSpPr/>
            <p:nvPr/>
          </p:nvSpPr>
          <p:spPr>
            <a:xfrm>
              <a:off x="8186867" y="4611073"/>
              <a:ext cx="502920" cy="20667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8251312" y="4596969"/>
              <a:ext cx="468313" cy="250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000" b="1" i="0" u="none" strike="noStrike" cap="none" normalizeH="0" baseline="0" dirty="0" err="1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Calibri" panose="020F0502020204030204" pitchFamily="34" charset="0"/>
                  <a:ea typeface="ＭＳ Ｐゴシック" panose="020B0600070205080204" pitchFamily="50" charset="-128"/>
                </a:rPr>
                <a:t>Veqa</a:t>
              </a:r>
              <a:endParaRPr kumimoji="0" lang="ja-JP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6800158" y="1006729"/>
            <a:ext cx="2304941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BEQA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Central division 4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47" y="4227550"/>
            <a:ext cx="350908" cy="4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Viti Levu-Kadavu-Yasaw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B4D0D1"/>
              </a:clrFrom>
              <a:clrTo>
                <a:srgbClr val="B4D0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4" b="31645"/>
          <a:stretch/>
        </p:blipFill>
        <p:spPr bwMode="auto">
          <a:xfrm>
            <a:off x="4177056" y="783988"/>
            <a:ext cx="1854199" cy="112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98155" y="2120319"/>
            <a:ext cx="9612000" cy="3960000"/>
          </a:xfrm>
          <a:prstGeom prst="rect">
            <a:avLst/>
          </a:prstGeom>
          <a:noFill/>
        </p:spPr>
        <p:txBody>
          <a:bodyPr wrap="square" numCol="3" spcCol="288000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Construction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Two-classrooms Building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Lutu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Nagali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Water Supply Project (1996)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Nakorosule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Upgrading Project (1996)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Hostel Upgrading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Naivucini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for</a:t>
            </a:r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Vunidawa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Naduna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Ambulance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Vunidawa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Hospital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Delaitoga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(2006)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Naitasiri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Bhartiya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(2008)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Rara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(2009)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Taulevu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(2010)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Lomaivuna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Settlement Primary School (2010)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Vunidawa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Indian School (2010)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Lomaivuna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Settlement High School (2011)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Nairukuruku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Primary School (2012)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Natoaika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Primary School (2012)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Wainilotulevu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Nasoqo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Primary School Water Supply Project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Naqarawai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Suspension Bridge Project (1996)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Chevalier Farm Youth Training Center (2001)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Project for Rampur College (2002)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Burenitu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School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Navua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Hospital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Project for 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Lomary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Catholic Primary School (2008)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Namosi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Catholic Primary School (2015)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Chevalier Training Centre (2015)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Coloi-Naivakacere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Navuakece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(2018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Kalabu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Jeremiah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Raivebu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College (2019)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Cakobau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(2019)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Nakaidrau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Infant School (2019)</a:t>
            </a: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Jioma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Footcrossing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Bridge Project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Galoa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Village School Upgrading Project (1996)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Eliki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Memorial School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Nakasaleka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Bridge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Constraction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Nabouwalu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Supply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Yavitu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Supply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Natumua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(2012)</a:t>
            </a: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209689" y="899440"/>
            <a:ext cx="5821566" cy="100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NAITASIRI,NAMOSI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SERU</a:t>
            </a:r>
            <a:r>
              <a:rPr kumimoji="0" lang="en-US" altLang="ja-JP" sz="2800" b="1" dirty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A</a:t>
            </a: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 31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Central division 5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03" y="5332952"/>
            <a:ext cx="1444752" cy="1083564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75" y="1528996"/>
            <a:ext cx="350908" cy="418206"/>
          </a:xfrm>
          <a:prstGeom prst="rect">
            <a:avLst/>
          </a:prstGeom>
        </p:spPr>
      </p:pic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6800158" y="1006729"/>
            <a:ext cx="2304941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KADAVU </a:t>
            </a:r>
            <a:r>
              <a:rPr kumimoji="0" lang="en-US" altLang="ja-JP" sz="2800" b="1" dirty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7</a:t>
            </a:r>
            <a:endParaRPr kumimoji="0" lang="en-US" altLang="ja-JP" sz="2800" b="1" dirty="0" smtClean="0">
              <a:solidFill>
                <a:srgbClr val="800080"/>
              </a:solidFill>
              <a:latin typeface="Arial Black" panose="020B0A04020102020204" pitchFamily="34" charset="0"/>
              <a:ea typeface="ＭＳ Ｐゴシック" panose="020B0600070205080204" pitchFamily="50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Central division 6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01" y="5707354"/>
            <a:ext cx="350908" cy="41820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09149" y="1156445"/>
            <a:ext cx="6492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</a:rPr>
              <a:t>Naitasiri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08955" y="1314619"/>
            <a:ext cx="6477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</a:rPr>
              <a:t>Namosi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27122" y="1480295"/>
            <a:ext cx="6477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</a:rPr>
              <a:t>Serua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 rot="994524">
            <a:off x="4988364" y="1117386"/>
            <a:ext cx="515641" cy="59373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4" name="Picture 6" descr="Viti Levu-Kadavu-Yasaw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4D0D1"/>
              </a:clrFrom>
              <a:clrTo>
                <a:srgbClr val="B4D0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7"/>
          <a:stretch>
            <a:fillRect/>
          </a:stretch>
        </p:blipFill>
        <p:spPr bwMode="auto">
          <a:xfrm>
            <a:off x="6718340" y="3980237"/>
            <a:ext cx="1899254" cy="221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1" name="角丸四角形 20"/>
          <p:cNvSpPr/>
          <p:nvPr/>
        </p:nvSpPr>
        <p:spPr>
          <a:xfrm>
            <a:off x="7918021" y="5884816"/>
            <a:ext cx="502920" cy="2066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952628" y="5874734"/>
            <a:ext cx="468313" cy="25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</a:rPr>
              <a:t>Kadavu</a:t>
            </a:r>
            <a:endParaRPr kumimoji="0" lang="ja-JP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6" y="5332952"/>
            <a:ext cx="1444752" cy="10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Viti Levu-Kadavu-Yasaw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B4D0D1"/>
              </a:clrFrom>
              <a:clrTo>
                <a:srgbClr val="B4D0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4" b="31645"/>
          <a:stretch/>
        </p:blipFill>
        <p:spPr bwMode="auto">
          <a:xfrm>
            <a:off x="2834641" y="783988"/>
            <a:ext cx="1854199" cy="112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33680" y="2104682"/>
            <a:ext cx="9611361" cy="3996000"/>
          </a:xfrm>
          <a:prstGeom prst="rect">
            <a:avLst/>
          </a:prstGeom>
          <a:noFill/>
        </p:spPr>
        <p:txBody>
          <a:bodyPr wrap="square" numCol="3" spcCol="288000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Two-classroom Building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Nawaka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(1995)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Sangam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College Toilet Block Project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Filimoni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Vukinamualevu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Memorial School Rehabilitation Project (1997)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Nacasi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Hindu School Rehabilitation Project (1997)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 Methodist High School Dormitory Upgrading Project (1997)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Natabua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Old People's Home (1997)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Naviyago-Vitogo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Bridge Construction (1997)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Insect Protection Screening for Medical Organizations in Fiji (1997)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Drought Relief Project in Fiji (1998)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Project for Western Disabled Peoples Association (1998)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Emergency Power Supply System Installation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Hospital  (1998)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Project on Schools Damaged by 1999 Flood in Fiji (1998)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Naviyago-Vitogo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Bridge (1998)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Emergency Power Supply System Installation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Tavua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Hospital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Buruwa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Youth Memorial Primary School (1999)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Sabeto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Muslim Primary School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Center for Special Education for Construction of Vocational Training WS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Improving Sanitary Environment in Ba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Equipment for CTV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CTV studio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Lautoka School for Intellectually Handicapped (2001)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 town Library Construction Project (2001)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Nawaicoba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Vocational Center Upgrading (2001)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Sangam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(2001)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Improving Sanitary Environment in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Tavua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Fire Trucks to the National Fire Authority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Toko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Bhartiya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(2005)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Balata High School (2005)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Workshops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Mulomulo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Secondary School Technical &amp; Vocational Centre (2005)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Maigania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Muslim Primary School (2005)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Varavu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Muslim School (2005)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Votualevu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College (2006)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Korovuto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(2006)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Second Hand Ambulances for Ba Methodist Mission Hospital (2006)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Medical Equipment for Lautoka Hospital (2007)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Jasper Williams Primary School (2007)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Koronubu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Indian School (2009)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Nukuloa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College (2009)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Promotion of Green Waste Minimization and Recycling in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Town (2010)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Disability Bus to Western Disabled People's Association (2010)</a:t>
            </a: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297133" y="998565"/>
            <a:ext cx="3012440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BA 67 </a:t>
            </a: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part1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Western division 1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31" y="803493"/>
            <a:ext cx="1444752" cy="1083564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01" y="783988"/>
            <a:ext cx="1444752" cy="1083564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60" y="1528996"/>
            <a:ext cx="350908" cy="418206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09573" y="1132286"/>
            <a:ext cx="596361" cy="250826"/>
            <a:chOff x="3309573" y="1132286"/>
            <a:chExt cx="596361" cy="250826"/>
          </a:xfrm>
        </p:grpSpPr>
        <p:sp>
          <p:nvSpPr>
            <p:cNvPr id="32" name="角丸四角形 31"/>
            <p:cNvSpPr/>
            <p:nvPr/>
          </p:nvSpPr>
          <p:spPr>
            <a:xfrm>
              <a:off x="3309573" y="1152261"/>
              <a:ext cx="502920" cy="20667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437621" y="1132286"/>
              <a:ext cx="468313" cy="250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0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Calibri" panose="020F0502020204030204" pitchFamily="34" charset="0"/>
                  <a:ea typeface="ＭＳ Ｐゴシック" panose="020B0600070205080204" pitchFamily="50" charset="-128"/>
                </a:rPr>
                <a:t>Ba</a:t>
              </a:r>
              <a:endParaRPr kumimoji="0" lang="ja-JP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1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3680" y="2104682"/>
            <a:ext cx="9611361" cy="4185761"/>
          </a:xfrm>
          <a:prstGeom prst="rect">
            <a:avLst/>
          </a:prstGeom>
          <a:noFill/>
        </p:spPr>
        <p:txBody>
          <a:bodyPr wrap="square" numCol="3" spcCol="288000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Renovation of Lautoka Primary School (2011)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Procurement of Disability Bus to Lautoka School for Special Education (2011)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Reconstruction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Naviyago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Bridge (2012)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Mini Excavator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Town (2012)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Votua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Catholic Primary School (2012)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Vitogo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(2012)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Cyclone Rehabilitation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Vakabuli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Construction of Lautoka Fish Market (2013)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Assisting Relocation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Nakoroboya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Installing Flood Early Warning Devices in the Western Division (2013)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Community Learning Centre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Nalotawa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(2014)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Blood Donor Bus for the Western Division (2014)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 Women’s Training Centre Construction (2014)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School Bus to Sunshine Special School (2015)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Sangam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(2015)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Centre for Special Education (2015)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Garbage Truck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Town (2015)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Lautoka Andhra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Sangam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College (2015)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Ba Provincial Free Bird Institute (2015)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Koronubu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Sangam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(2016)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Toko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Sanatan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Balevuto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Public School (2016)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Garbage Truck to Lautoka City (2017)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Garbage Truck to Lautoka City (2017) 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Varavu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Sanatan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Dharam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(2017)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Votua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Catholic Primary School (2017)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Tubenasolo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Village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(2017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41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Construction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Two-classroom Building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Bureiwai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Madhuvani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Water Supply Project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Tataiya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Memorial School Upgrading Project (1996)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 Special School Upgrading Project (1996)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 High School Construction Project (1997)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Nanuku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Sangam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Upgrading Project (1998)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Barotu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Water Supply Project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Bridge Construction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Nausori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Bridge</a:t>
            </a:r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Construction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Naqelewai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Naria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Bhartiya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(2000)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Vunitogoloa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Disaster Broadcasting Transmission Stations of FBCL (2005)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Rokovuaka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(2011)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for 5 Villages in Ra Province (2013)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Cavucavu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Settlement (2014)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Ambulance for Ra Maternity Hospital (2014)</a:t>
            </a: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297133" y="998565"/>
            <a:ext cx="3012440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>
                <a:solidFill>
                  <a:srgbClr val="800080"/>
                </a:solidFill>
                <a:latin typeface="Arial Black" panose="020B0A04020102020204" pitchFamily="34" charset="0"/>
              </a:rPr>
              <a:t>BA 67 </a:t>
            </a: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</a:rPr>
              <a:t>part2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</a:rPr>
              <a:t>Western </a:t>
            </a:r>
            <a:r>
              <a:rPr kumimoji="0" lang="en-US" altLang="ja-JP" sz="1800" b="1" dirty="0">
                <a:solidFill>
                  <a:srgbClr val="800080"/>
                </a:solidFill>
                <a:latin typeface="Arial Black" panose="020B0A04020102020204" pitchFamily="34" charset="0"/>
              </a:rPr>
              <a:t>division 1 </a:t>
            </a:r>
            <a:endParaRPr kumimoji="0" lang="ja-JP" altLang="ja-JP" sz="1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79" y="4912105"/>
            <a:ext cx="1444752" cy="1083564"/>
          </a:xfrm>
          <a:prstGeom prst="rect">
            <a:avLst/>
          </a:prstGeom>
        </p:spPr>
      </p:pic>
      <p:sp>
        <p:nvSpPr>
          <p:cNvPr id="12" name="Text Box 66"/>
          <p:cNvSpPr txBox="1">
            <a:spLocks noChangeArrowheads="1"/>
          </p:cNvSpPr>
          <p:nvPr/>
        </p:nvSpPr>
        <p:spPr bwMode="auto">
          <a:xfrm>
            <a:off x="6679979" y="998565"/>
            <a:ext cx="3012440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</a:rPr>
              <a:t>RA 16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</a:rPr>
              <a:t>Western </a:t>
            </a:r>
            <a:r>
              <a:rPr kumimoji="0" lang="en-US" altLang="ja-JP" sz="1800" b="1" dirty="0">
                <a:solidFill>
                  <a:srgbClr val="800080"/>
                </a:solidFill>
                <a:latin typeface="Arial Black" panose="020B0A04020102020204" pitchFamily="34" charset="0"/>
              </a:rPr>
              <a:t>division </a:t>
            </a: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</a:rPr>
              <a:t>2</a:t>
            </a:r>
            <a:endParaRPr kumimoji="0" lang="ja-JP" altLang="ja-JP" sz="1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836592" y="783988"/>
            <a:ext cx="2093727" cy="1163214"/>
            <a:chOff x="2854097" y="783988"/>
            <a:chExt cx="2093727" cy="1163214"/>
          </a:xfrm>
        </p:grpSpPr>
        <p:pic>
          <p:nvPicPr>
            <p:cNvPr id="1033" name="Picture 9" descr="Viti Levu-Kadavu-Yasawa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B4D0D1"/>
                </a:clrFrom>
                <a:clrTo>
                  <a:srgbClr val="B4D0D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54" b="31645"/>
            <a:stretch/>
          </p:blipFill>
          <p:spPr bwMode="auto">
            <a:xfrm>
              <a:off x="2854097" y="783988"/>
              <a:ext cx="1854199" cy="11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916" y="1528996"/>
              <a:ext cx="350908" cy="418206"/>
            </a:xfrm>
            <a:prstGeom prst="rect">
              <a:avLst/>
            </a:prstGeom>
          </p:spPr>
        </p:pic>
        <p:grpSp>
          <p:nvGrpSpPr>
            <p:cNvPr id="9" name="グループ化 8"/>
            <p:cNvGrpSpPr/>
            <p:nvPr/>
          </p:nvGrpSpPr>
          <p:grpSpPr>
            <a:xfrm>
              <a:off x="3309573" y="1132286"/>
              <a:ext cx="596361" cy="250826"/>
              <a:chOff x="3309573" y="1132286"/>
              <a:chExt cx="596361" cy="250826"/>
            </a:xfrm>
          </p:grpSpPr>
          <p:sp>
            <p:nvSpPr>
              <p:cNvPr id="10" name="角丸四角形 9"/>
              <p:cNvSpPr/>
              <p:nvPr/>
            </p:nvSpPr>
            <p:spPr>
              <a:xfrm>
                <a:off x="3309573" y="1152261"/>
                <a:ext cx="502920" cy="206677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3437621" y="1132286"/>
                <a:ext cx="468313" cy="250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1" i="0" u="none" strike="noStrike" cap="none" normalizeH="0" baseline="0" dirty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Ba</a:t>
                </a:r>
                <a:endParaRPr kumimoji="0" lang="ja-JP" altLang="ja-JP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3701025" y="871229"/>
              <a:ext cx="596361" cy="250826"/>
              <a:chOff x="3309573" y="1132286"/>
              <a:chExt cx="596361" cy="250826"/>
            </a:xfrm>
          </p:grpSpPr>
          <p:sp>
            <p:nvSpPr>
              <p:cNvPr id="14" name="角丸四角形 13"/>
              <p:cNvSpPr/>
              <p:nvPr/>
            </p:nvSpPr>
            <p:spPr>
              <a:xfrm>
                <a:off x="3309573" y="1152261"/>
                <a:ext cx="502920" cy="206677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3437621" y="1132286"/>
                <a:ext cx="468313" cy="250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1" i="0" u="none" strike="noStrike" cap="none" normalizeH="0" baseline="0" dirty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Ra</a:t>
                </a:r>
                <a:endParaRPr kumimoji="0" lang="ja-JP" altLang="ja-JP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24" y="4912105"/>
            <a:ext cx="1444752" cy="10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Viti Levu-Kadavu-Yasaw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B4D0D1"/>
              </a:clrFrom>
              <a:clrTo>
                <a:srgbClr val="B4D0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4" b="31645"/>
          <a:stretch/>
        </p:blipFill>
        <p:spPr bwMode="auto">
          <a:xfrm>
            <a:off x="2834641" y="783988"/>
            <a:ext cx="1854199" cy="112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33680" y="2104682"/>
            <a:ext cx="9611361" cy="4189480"/>
          </a:xfrm>
          <a:prstGeom prst="rect">
            <a:avLst/>
          </a:prstGeom>
          <a:noFill/>
        </p:spPr>
        <p:txBody>
          <a:bodyPr wrap="square" numCol="3" spcCol="288000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Conua District Water Supply Project (1996)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OISCA Training Centre Agricultural Training Equipment Upgrading Project (1996)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Waicoba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&amp;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Sigatoka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Valley Junior Secondary School Water Supply Project (1996)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OISCA Pottery Training Equipment (1998)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Children's Forest Program Equipment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for Schools,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Benama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 Project for Youth Aquaculture &amp; Rice Farming (2001)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Andhra High School Automotive Engineering Workshop Project (2002)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Backhoe for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Sigatoka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Town Council (2007)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Upgrading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Lomawai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Secondary School and Vocational Centre (2008)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for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Vadraya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Jafau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for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Nalebaleba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</a:t>
            </a:r>
            <a:r>
              <a:rPr lang="ja-JP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(2008)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Ambulance to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Sigatoka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Hospital (2009)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Nadrala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Village(2009)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Sautabu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Village(2010)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Naidovi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Indian School (2010)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Flood Prevention Project for Schools in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Nadroga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Navosa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Province (2012)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Sigatoka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Valley High School (2013)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 for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Sigatoka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for Special Education (2014)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pgrading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Waicoba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(2014)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Reconstruction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Classrooms Damaged by Fire 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Sigatoka Methodist Primary 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 (2014)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Navatusila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School(2016)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Naga 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Village (2017)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Tagaqe District School (2019)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Sigatoka District School (2019)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Vatukarasa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and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Nakorovou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(2019) 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Outer Island Primary School Dining Room Construction (1991)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Bouwaqa District School Water Project (1995)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Desalination Equipment Installation Project on Water Supply Boats  (1998)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Naviti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Island Water Supply Project (2014)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Soso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(2015)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Construction of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Nalawaki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Spring Box (2015)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for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WaterSupply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Naviti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(2016) </a:t>
            </a: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297133" y="1154209"/>
            <a:ext cx="3012440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NADROGA NAVOSA 26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>
                <a:solidFill>
                  <a:srgbClr val="800080"/>
                </a:solidFill>
                <a:latin typeface="Arial Black" panose="020B0A04020102020204" pitchFamily="34" charset="0"/>
              </a:rPr>
              <a:t>Western</a:t>
            </a: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 division 3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58" y="4804779"/>
            <a:ext cx="1622102" cy="1081401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60" y="1528996"/>
            <a:ext cx="350908" cy="418206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193380" y="1269379"/>
            <a:ext cx="666475" cy="404092"/>
            <a:chOff x="3399684" y="1278170"/>
            <a:chExt cx="666475" cy="328677"/>
          </a:xfrm>
        </p:grpSpPr>
        <p:sp>
          <p:nvSpPr>
            <p:cNvPr id="9" name="角丸四角形 8"/>
            <p:cNvSpPr/>
            <p:nvPr/>
          </p:nvSpPr>
          <p:spPr>
            <a:xfrm>
              <a:off x="3399684" y="1298145"/>
              <a:ext cx="611307" cy="30870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459637" y="1278170"/>
              <a:ext cx="606522" cy="250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000" b="1" i="0" u="none" strike="noStrike" cap="none" normalizeH="0" baseline="0" dirty="0" err="1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Calibri" panose="020F0502020204030204" pitchFamily="34" charset="0"/>
                  <a:ea typeface="ＭＳ Ｐゴシック" panose="020B0600070205080204" pitchFamily="50" charset="-128"/>
                </a:rPr>
                <a:t>Nadroga</a:t>
              </a:r>
              <a:endParaRPr kumimoji="0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000" b="1" dirty="0" err="1" smtClean="0">
                  <a:solidFill>
                    <a:srgbClr val="006699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rPr>
                <a:t>Navosa</a:t>
              </a:r>
              <a:endParaRPr kumimoji="0" lang="ja-JP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Text Box 66"/>
          <p:cNvSpPr txBox="1">
            <a:spLocks noChangeArrowheads="1"/>
          </p:cNvSpPr>
          <p:nvPr/>
        </p:nvSpPr>
        <p:spPr bwMode="auto">
          <a:xfrm>
            <a:off x="6671187" y="1154209"/>
            <a:ext cx="3012440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YASAWA 7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>
                <a:solidFill>
                  <a:srgbClr val="800080"/>
                </a:solidFill>
                <a:latin typeface="Arial Black" panose="020B0A04020102020204" pitchFamily="34" charset="0"/>
              </a:rPr>
              <a:t>Western</a:t>
            </a: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 division 4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001127" y="4557499"/>
            <a:ext cx="1987772" cy="1656000"/>
            <a:chOff x="7010652" y="4408682"/>
            <a:chExt cx="1987772" cy="1656000"/>
          </a:xfrm>
        </p:grpSpPr>
        <p:pic>
          <p:nvPicPr>
            <p:cNvPr id="5122" name="Picture 2" descr="Viti Levu-Kadavu-Yasawa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B4D0D1"/>
                </a:clrFrom>
                <a:clrTo>
                  <a:srgbClr val="B4D0D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2685"/>
            <a:stretch/>
          </p:blipFill>
          <p:spPr bwMode="auto">
            <a:xfrm>
              <a:off x="7091346" y="4408682"/>
              <a:ext cx="1907078" cy="16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5" name="グループ化 4"/>
            <p:cNvGrpSpPr/>
            <p:nvPr/>
          </p:nvGrpSpPr>
          <p:grpSpPr>
            <a:xfrm>
              <a:off x="7010652" y="4465436"/>
              <a:ext cx="530485" cy="308378"/>
              <a:chOff x="7010652" y="4465436"/>
              <a:chExt cx="530485" cy="308378"/>
            </a:xfrm>
          </p:grpSpPr>
          <p:sp>
            <p:nvSpPr>
              <p:cNvPr id="15" name="角丸四角形 14"/>
              <p:cNvSpPr/>
              <p:nvPr/>
            </p:nvSpPr>
            <p:spPr>
              <a:xfrm>
                <a:off x="7010652" y="4513695"/>
                <a:ext cx="513827" cy="192809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7032095" y="4465436"/>
                <a:ext cx="509042" cy="308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1" i="0" u="none" strike="noStrike" cap="none" normalizeH="0" baseline="0" dirty="0" err="1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Yasawa</a:t>
                </a:r>
                <a:endParaRPr kumimoji="0" lang="ja-JP" altLang="ja-JP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137" y="4654881"/>
              <a:ext cx="350908" cy="418206"/>
            </a:xfrm>
            <a:prstGeom prst="rect">
              <a:avLst/>
            </a:prstGeom>
          </p:spPr>
        </p:pic>
      </p:grpSp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33" y="4803698"/>
            <a:ext cx="1444752" cy="10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82881" y="1835561"/>
            <a:ext cx="9646038" cy="4907799"/>
          </a:xfrm>
          <a:prstGeom prst="rect">
            <a:avLst/>
          </a:prstGeom>
          <a:noFill/>
        </p:spPr>
        <p:txBody>
          <a:bodyPr wrap="square" numCol="3" spcCol="288000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Labasa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Food Garden and Nutrition Service Centre (1992)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Woodwork Shop Construction Project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Labasa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for the Handicapped (1997)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Anti-Mosquito Equipment Supply Project for Ministry of Health of the Government of the Republic of Fiji (1997)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Northern Scouts Council Training Centre Project (1998)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Draladamu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Upgrading Project (1998)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Wavuwavu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Indian School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Cadranasiga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(1999)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Project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Dreketi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Indian School  (2001)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Nasekula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(2002)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Library Construction Project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Vunimoli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Islamia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&amp;Secondary School (2002)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Improvement of Market Facilities in Labasa (2004)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Disaster Broadcasting Transmission Stations of FBCL (2005)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Batinikama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Junior Secondary School (2005)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Seaqaqa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Indian School (2005)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Labasa Arya Secondary School Vocational Course (2006)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Seaqaqa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Central College (2007)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Seaqaqa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Muslim Primary School (2007)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Valebasoga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Secondary School (2008)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Improvement of Public Sanitary Environment in Labasa (2008)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Medical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Equipments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Labasa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Hospital (2008)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Supply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Valelawa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Indian School (2009)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Dreketi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High School (2009)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Korotolutolu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(2010)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Improvement of Public Health Management in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Labasa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Town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Renovation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Vuo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Bhartiya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 (2011)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Vunimoli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Secondary School (2011)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Renovation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Nabala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Secondary  School (2011)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Uluibau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(2014)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4 Communities in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Macuata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Province (2015)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Blood Donor Bus to the Northern Division (2016)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Vuiyakana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and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Kavika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settlement (2017)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Ambulance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Labasa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Divisional Hospital (2017)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Improving Environmental Health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Nasekula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School (2017)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a Garbage Compactor Truck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Labasa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Town Council (2018)</a:t>
            </a:r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</a:t>
            </a: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Saint Mary’s Primary School (2019)</a:t>
            </a: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    Upgrading 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for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Vunisalusalu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Central School (2002)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Rural Electrification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Korokadi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West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of Ambulance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Nabouwalu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Hospital (2004)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Upgrading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Nasarawaqa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Indian School  (2009)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 Supply to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Kavula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Village (2011)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Solevu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Primary School (2012)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Improvement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Luke Secondary School  (2013)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Renovation of </a:t>
            </a:r>
            <a:r>
              <a:rPr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Lekutu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District Primary School (2013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Installation of Generators for </a:t>
            </a:r>
            <a:r>
              <a:rPr lang="en-US" altLang="ja-JP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Bua</a:t>
            </a:r>
            <a:r>
              <a: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Fisheries Service Centre (2019)</a:t>
            </a: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ja-JP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297133" y="1154209"/>
            <a:ext cx="3012440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MACUATA 35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 Northern division 1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5" y="1345849"/>
            <a:ext cx="350908" cy="41820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25" y="3926409"/>
            <a:ext cx="1444752" cy="1083564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3309573" y="599675"/>
            <a:ext cx="2537739" cy="1152124"/>
            <a:chOff x="3575470" y="609297"/>
            <a:chExt cx="2658370" cy="1426840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3575470" y="609297"/>
              <a:ext cx="2658370" cy="1426840"/>
              <a:chOff x="3575470" y="561672"/>
              <a:chExt cx="2658370" cy="1426840"/>
            </a:xfrm>
          </p:grpSpPr>
          <p:grpSp>
            <p:nvGrpSpPr>
              <p:cNvPr id="22" name="グループ化 21"/>
              <p:cNvGrpSpPr/>
              <p:nvPr/>
            </p:nvGrpSpPr>
            <p:grpSpPr>
              <a:xfrm>
                <a:off x="3575470" y="561672"/>
                <a:ext cx="2658370" cy="1426840"/>
                <a:chOff x="3360240" y="610816"/>
                <a:chExt cx="2658370" cy="1426840"/>
              </a:xfrm>
            </p:grpSpPr>
            <p:pic>
              <p:nvPicPr>
                <p:cNvPr id="6148" name="Picture 4" descr="Black Vanua Levu OpenStreetMa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0240" y="610816"/>
                  <a:ext cx="2658370" cy="14268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383181" y="1588766"/>
                  <a:ext cx="584762" cy="1320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Taveuni</a:t>
                  </a: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463952" y="1016470"/>
                  <a:ext cx="450947" cy="182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Labasa</a:t>
                  </a: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42575" y="1456698"/>
                  <a:ext cx="584762" cy="1883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Savusavu</a:t>
                  </a:r>
                  <a:endParaRPr kumimoji="0" lang="en-US" altLang="ja-JP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ＭＳ Ｐゴシック" panose="020B0600070205080204" pitchFamily="50" charset="-128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801253" y="1632789"/>
                  <a:ext cx="641322" cy="106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Nabouwalu</a:t>
                  </a: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737121" y="1390664"/>
                  <a:ext cx="448926" cy="1540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Bua</a:t>
                  </a: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207423" y="1126528"/>
                  <a:ext cx="534436" cy="1577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Macuata</a:t>
                  </a: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677727" y="1302619"/>
                  <a:ext cx="648894" cy="2387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Cakaudrove</a:t>
                  </a: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425936" y="1038482"/>
                  <a:ext cx="363416" cy="1100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ＭＳ Ｐゴシック" panose="020B0600070205080204" pitchFamily="50" charset="-128"/>
                    </a:rPr>
                    <a:t>Rabi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ja-JP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" name="角丸四角形 8"/>
              <p:cNvSpPr/>
              <p:nvPr/>
            </p:nvSpPr>
            <p:spPr>
              <a:xfrm>
                <a:off x="4386075" y="1148677"/>
                <a:ext cx="577190" cy="148870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角丸四角形 30"/>
            <p:cNvSpPr/>
            <p:nvPr/>
          </p:nvSpPr>
          <p:spPr>
            <a:xfrm>
              <a:off x="4003996" y="1433839"/>
              <a:ext cx="354525" cy="15340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Text Box 66"/>
          <p:cNvSpPr txBox="1">
            <a:spLocks noChangeArrowheads="1"/>
          </p:cNvSpPr>
          <p:nvPr/>
        </p:nvSpPr>
        <p:spPr bwMode="auto">
          <a:xfrm>
            <a:off x="6871151" y="1163832"/>
            <a:ext cx="3012440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BUA 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dirty="0" smtClean="0">
                <a:solidFill>
                  <a:srgbClr val="800080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 Northern division 2 </a:t>
            </a:r>
            <a:endParaRPr kumimoji="0" lang="ja-JP" altLang="ja-JP" sz="1800" dirty="0">
              <a:latin typeface="Arial Black" panose="020B0A04020102020204" pitchFamily="34" charset="0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77" y="5239237"/>
            <a:ext cx="1444541" cy="10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C07FC719-1A2D-45E1-995F-76BBE691C6E1}" vid="{E03F0865-67A1-4EFD-8BB7-8A7B751766B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727</TotalTime>
  <Words>3096</Words>
  <Application>Microsoft Office PowerPoint</Application>
  <PresentationFormat>A4 210 x 297 mm</PresentationFormat>
  <Paragraphs>684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ＭＳ Ｐゴシック</vt:lpstr>
      <vt:lpstr>メイリオ</vt:lpstr>
      <vt:lpstr>游ゴシック</vt:lpstr>
      <vt:lpstr>Arial</vt:lpstr>
      <vt:lpstr>Arial Black</vt:lpstr>
      <vt:lpstr>Calibri</vt:lpstr>
      <vt:lpstr>Calibri Light</vt:lpstr>
      <vt:lpstr>Cambria</vt:lpstr>
      <vt:lpstr>Wingdings</vt:lpstr>
      <vt:lpstr>Office テーマ</vt:lpstr>
      <vt:lpstr>         FIJI GGP PROJECT MAP 1990-2019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外務省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情報通信課</dc:creator>
  <cp:lastModifiedBy>情報通信課</cp:lastModifiedBy>
  <cp:revision>75</cp:revision>
  <cp:lastPrinted>2020-05-07T03:56:48Z</cp:lastPrinted>
  <dcterms:created xsi:type="dcterms:W3CDTF">2019-11-07T04:02:05Z</dcterms:created>
  <dcterms:modified xsi:type="dcterms:W3CDTF">2021-02-10T22:09:36Z</dcterms:modified>
</cp:coreProperties>
</file>